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65" r:id="rId15"/>
    <p:sldId id="266"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0" d="100"/>
          <a:sy n="60" d="100"/>
        </p:scale>
        <p:origin x="54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GB" sz="5400" dirty="0"/>
              <a:t>Your London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999917" cy="5093538"/>
          </a:xfrm>
        </p:spPr>
        <p:txBody>
          <a:bodyPr/>
          <a:lstStyle/>
          <a:p>
            <a:pPr>
              <a:lnSpc>
                <a:spcPct val="120000"/>
              </a:lnSpc>
            </a:pPr>
            <a:r>
              <a:rPr lang="en-US" sz="3200" b="1" dirty="0"/>
              <a:t>What are our History objectives?</a:t>
            </a:r>
          </a:p>
          <a:p>
            <a:pPr marL="285750" indent="-285750">
              <a:lnSpc>
                <a:spcPct val="120000"/>
              </a:lnSpc>
              <a:buFont typeface="Courier New"/>
              <a:buChar char="o"/>
            </a:pPr>
            <a:r>
              <a:rPr lang="en-GB" sz="2000" dirty="0">
                <a:solidFill>
                  <a:schemeClr val="tx1"/>
                </a:solidFill>
              </a:rPr>
              <a:t>Delve into the 1000 year history of London’s oldest fortress</a:t>
            </a:r>
          </a:p>
          <a:p>
            <a:pPr marL="285750" indent="-285750">
              <a:lnSpc>
                <a:spcPct val="120000"/>
              </a:lnSpc>
              <a:buFont typeface="Courier New"/>
              <a:buChar char="o"/>
            </a:pPr>
            <a:r>
              <a:rPr lang="en-GB" sz="2000" dirty="0">
                <a:solidFill>
                  <a:schemeClr val="tx1"/>
                </a:solidFill>
              </a:rPr>
              <a:t>Appreciate the pioneering medical work of Florence Nightingale</a:t>
            </a:r>
          </a:p>
          <a:p>
            <a:pPr marL="285750" indent="-285750">
              <a:lnSpc>
                <a:spcPct val="120000"/>
              </a:lnSpc>
              <a:buFont typeface="Courier New"/>
              <a:buChar char="o"/>
            </a:pPr>
            <a:r>
              <a:rPr lang="en-GB" sz="2000" dirty="0">
                <a:solidFill>
                  <a:schemeClr val="tx1"/>
                </a:solidFill>
              </a:rPr>
              <a:t>See where Churchill’s government planned the defeat of Nazi Germany</a:t>
            </a:r>
          </a:p>
          <a:p>
            <a:pPr marL="285750" indent="-285750">
              <a:lnSpc>
                <a:spcPct val="120000"/>
              </a:lnSpc>
              <a:buFont typeface="Courier New"/>
              <a:buChar char="o"/>
            </a:pPr>
            <a:r>
              <a:rPr lang="en-GB" sz="2000" dirty="0">
                <a:solidFill>
                  <a:schemeClr val="tx1"/>
                </a:solidFill>
              </a:rPr>
              <a:t>Explore the vast scope of the Imperial War Museum</a:t>
            </a:r>
          </a:p>
          <a:p>
            <a:pPr marL="285750" indent="-285750">
              <a:lnSpc>
                <a:spcPct val="120000"/>
              </a:lnSpc>
              <a:buFont typeface="Courier New"/>
              <a:buChar char="o"/>
            </a:pPr>
            <a:r>
              <a:rPr lang="en-GB" sz="2000" dirty="0">
                <a:solidFill>
                  <a:schemeClr val="tx1"/>
                </a:solidFill>
              </a:rPr>
              <a:t>Trace the history of this majestic city at the Museum of London</a:t>
            </a:r>
          </a:p>
          <a:p>
            <a:pPr marL="285750" indent="-285750">
              <a:lnSpc>
                <a:spcPct val="120000"/>
              </a:lnSpc>
              <a:buFont typeface="Courier New"/>
              <a:buChar char="o"/>
            </a:pPr>
            <a:r>
              <a:rPr lang="en-GB" sz="2000" dirty="0">
                <a:solidFill>
                  <a:schemeClr val="tx1"/>
                </a:solidFill>
              </a:rPr>
              <a:t>Understand how science and technology have transformed everyday lives</a:t>
            </a:r>
          </a:p>
          <a:p>
            <a:endParaRPr lang="en-GB" sz="2000" dirty="0"/>
          </a:p>
        </p:txBody>
      </p:sp>
      <p:pic>
        <p:nvPicPr>
          <p:cNvPr id="6" name="Picture Placeholder 5">
            <a:extLst>
              <a:ext uri="{FF2B5EF4-FFF2-40B4-BE49-F238E27FC236}">
                <a16:creationId xmlns:a16="http://schemas.microsoft.com/office/drawing/2014/main" id="{18C3C72D-CC76-4EA1-8C23-894A62AA39B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42" b="742"/>
          <a:stretch>
            <a:fillRect/>
          </a:stretch>
        </p:blipFill>
        <p:spPr/>
      </p:pic>
    </p:spTree>
    <p:extLst>
      <p:ext uri="{BB962C8B-B14F-4D97-AF65-F5344CB8AC3E}">
        <p14:creationId xmlns:p14="http://schemas.microsoft.com/office/powerpoint/2010/main" val="4756497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999917" cy="5093538"/>
          </a:xfrm>
        </p:spPr>
        <p:txBody>
          <a:bodyPr/>
          <a:lstStyle/>
          <a:p>
            <a:pPr>
              <a:lnSpc>
                <a:spcPct val="120000"/>
              </a:lnSpc>
            </a:pPr>
            <a:r>
              <a:rPr lang="en-US" sz="3200" b="1" dirty="0"/>
              <a:t>What are our Music objectives?</a:t>
            </a:r>
          </a:p>
          <a:p>
            <a:pPr marL="285750" indent="-285750">
              <a:lnSpc>
                <a:spcPct val="120000"/>
              </a:lnSpc>
              <a:buFont typeface="Courier New"/>
              <a:buChar char="o"/>
            </a:pPr>
            <a:r>
              <a:rPr lang="en-GB" sz="2000" dirty="0"/>
              <a:t>Increase self-confidence and develop performance skills</a:t>
            </a:r>
          </a:p>
          <a:p>
            <a:pPr marL="285750" indent="-285750">
              <a:lnSpc>
                <a:spcPct val="120000"/>
              </a:lnSpc>
              <a:buFont typeface="Courier New"/>
              <a:buChar char="o"/>
            </a:pPr>
            <a:r>
              <a:rPr lang="en-GB" sz="2000" dirty="0"/>
              <a:t>Broaden range of performance experiences</a:t>
            </a:r>
          </a:p>
          <a:p>
            <a:pPr marL="285750" indent="-285750">
              <a:lnSpc>
                <a:spcPct val="120000"/>
              </a:lnSpc>
              <a:buFont typeface="Courier New"/>
              <a:buChar char="o"/>
            </a:pPr>
            <a:r>
              <a:rPr lang="en-GB" sz="2000" dirty="0"/>
              <a:t>Build appreciation of different musical styles and traditions</a:t>
            </a:r>
          </a:p>
          <a:p>
            <a:pPr marL="285750" indent="-285750">
              <a:lnSpc>
                <a:spcPct val="120000"/>
              </a:lnSpc>
              <a:buFont typeface="Courier New"/>
              <a:buChar char="o"/>
            </a:pPr>
            <a:r>
              <a:rPr lang="en-GB" sz="2000" dirty="0"/>
              <a:t>Inspire and excite your students with new sights and cultures</a:t>
            </a:r>
          </a:p>
          <a:p>
            <a:pPr marL="285750" indent="-285750">
              <a:lnSpc>
                <a:spcPct val="120000"/>
              </a:lnSpc>
              <a:buFont typeface="Courier New"/>
              <a:buChar char="o"/>
            </a:pPr>
            <a:r>
              <a:rPr lang="en-GB" sz="2000" dirty="0"/>
              <a:t>Focus your pupils to extend their interest in music</a:t>
            </a:r>
          </a:p>
          <a:p>
            <a:pPr marL="285750" indent="-285750">
              <a:lnSpc>
                <a:spcPct val="120000"/>
              </a:lnSpc>
              <a:buFont typeface="Courier New"/>
              <a:buChar char="o"/>
            </a:pPr>
            <a:r>
              <a:rPr lang="en-GB" sz="2000" dirty="0"/>
              <a:t>Build team work and have fun interacting with fellow students</a:t>
            </a:r>
          </a:p>
          <a:p>
            <a:endParaRPr lang="en-GB" sz="2000" dirty="0"/>
          </a:p>
        </p:txBody>
      </p:sp>
      <p:pic>
        <p:nvPicPr>
          <p:cNvPr id="6" name="Picture Placeholder 5">
            <a:extLst>
              <a:ext uri="{FF2B5EF4-FFF2-40B4-BE49-F238E27FC236}">
                <a16:creationId xmlns:a16="http://schemas.microsoft.com/office/drawing/2014/main" id="{18C3C72D-CC76-4EA1-8C23-894A62AA39B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913952" y="3585241"/>
            <a:ext cx="3383739" cy="5145687"/>
          </a:xfrm>
        </p:spPr>
      </p:pic>
    </p:spTree>
    <p:extLst>
      <p:ext uri="{BB962C8B-B14F-4D97-AF65-F5344CB8AC3E}">
        <p14:creationId xmlns:p14="http://schemas.microsoft.com/office/powerpoint/2010/main" val="4256787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315301" cy="5093538"/>
          </a:xfrm>
        </p:spPr>
        <p:txBody>
          <a:bodyPr/>
          <a:lstStyle/>
          <a:p>
            <a:pPr>
              <a:lnSpc>
                <a:spcPct val="120000"/>
              </a:lnSpc>
            </a:pPr>
            <a:r>
              <a:rPr lang="en-US" sz="3200" b="1" dirty="0"/>
              <a:t>What are our </a:t>
            </a:r>
            <a:r>
              <a:rPr lang="en-US" sz="3200" b="1" dirty="0" err="1"/>
              <a:t>Maths</a:t>
            </a:r>
            <a:r>
              <a:rPr lang="en-US" sz="3200" b="1" dirty="0"/>
              <a:t> objectives?</a:t>
            </a:r>
          </a:p>
          <a:p>
            <a:pPr marL="285750" indent="-285750">
              <a:lnSpc>
                <a:spcPct val="120000"/>
              </a:lnSpc>
              <a:buFont typeface="Courier New"/>
              <a:buChar char="o"/>
            </a:pPr>
            <a:r>
              <a:rPr lang="en-GB" sz="2000" dirty="0"/>
              <a:t>Use practical experience as a basis for maths discovery</a:t>
            </a:r>
          </a:p>
          <a:p>
            <a:pPr marL="285750" indent="-285750">
              <a:lnSpc>
                <a:spcPct val="120000"/>
              </a:lnSpc>
              <a:buFont typeface="Courier New"/>
              <a:buChar char="o"/>
            </a:pPr>
            <a:r>
              <a:rPr lang="en-GB" sz="2000" dirty="0"/>
              <a:t>Trace the developments of maths worldwide</a:t>
            </a:r>
          </a:p>
          <a:p>
            <a:pPr marL="285750" indent="-285750">
              <a:lnSpc>
                <a:spcPct val="120000"/>
              </a:lnSpc>
              <a:buFont typeface="Courier New"/>
              <a:buChar char="o"/>
            </a:pPr>
            <a:r>
              <a:rPr lang="en-GB" sz="2000" dirty="0"/>
              <a:t>Appreciate the relevance of historic discoveries in modern maths</a:t>
            </a:r>
          </a:p>
          <a:p>
            <a:pPr marL="285750" indent="-285750">
              <a:lnSpc>
                <a:spcPct val="120000"/>
              </a:lnSpc>
              <a:buFont typeface="Courier New"/>
              <a:buChar char="o"/>
            </a:pPr>
            <a:r>
              <a:rPr lang="en-GB" sz="2000" dirty="0"/>
              <a:t>Reinforce learning through experimentation, observation and analysis</a:t>
            </a:r>
          </a:p>
          <a:p>
            <a:pPr marL="285750" indent="-285750">
              <a:lnSpc>
                <a:spcPct val="120000"/>
              </a:lnSpc>
              <a:buFont typeface="Courier New"/>
              <a:buChar char="o"/>
            </a:pPr>
            <a:r>
              <a:rPr lang="en-GB" sz="2000" dirty="0"/>
              <a:t>Explore creative and commercial applications of maths</a:t>
            </a:r>
          </a:p>
          <a:p>
            <a:pPr marL="285750" indent="-285750">
              <a:lnSpc>
                <a:spcPct val="120000"/>
              </a:lnSpc>
              <a:buFont typeface="Courier New"/>
              <a:buChar char="o"/>
            </a:pPr>
            <a:r>
              <a:rPr lang="en-GB" sz="2000" dirty="0"/>
              <a:t>Recognise the importance of ethics and sustainability</a:t>
            </a:r>
          </a:p>
          <a:p>
            <a:pPr marL="285750" indent="-285750">
              <a:lnSpc>
                <a:spcPct val="120000"/>
              </a:lnSpc>
              <a:buFont typeface="Courier New"/>
              <a:buChar char="o"/>
            </a:pPr>
            <a:r>
              <a:rPr lang="en-GB" sz="2000" dirty="0"/>
              <a:t>Discover new and exciting career opportunities within maths</a:t>
            </a:r>
          </a:p>
          <a:p>
            <a:endParaRPr lang="en-GB" sz="2000" dirty="0"/>
          </a:p>
        </p:txBody>
      </p:sp>
      <p:pic>
        <p:nvPicPr>
          <p:cNvPr id="9" name="Picture Placeholder 8">
            <a:extLst>
              <a:ext uri="{FF2B5EF4-FFF2-40B4-BE49-F238E27FC236}">
                <a16:creationId xmlns:a16="http://schemas.microsoft.com/office/drawing/2014/main" id="{A380F4DA-40E1-4AE4-B6BA-A9FA73A7F38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42" b="742"/>
          <a:stretch>
            <a:fillRect/>
          </a:stretch>
        </p:blipFill>
        <p:spPr/>
      </p:pic>
    </p:spTree>
    <p:extLst>
      <p:ext uri="{BB962C8B-B14F-4D97-AF65-F5344CB8AC3E}">
        <p14:creationId xmlns:p14="http://schemas.microsoft.com/office/powerpoint/2010/main" val="542129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315301" cy="5093538"/>
          </a:xfrm>
        </p:spPr>
        <p:txBody>
          <a:bodyPr/>
          <a:lstStyle/>
          <a:p>
            <a:pPr>
              <a:lnSpc>
                <a:spcPct val="120000"/>
              </a:lnSpc>
            </a:pPr>
            <a:r>
              <a:rPr lang="en-US" sz="3200" b="1" dirty="0"/>
              <a:t>What are our Science objectives?</a:t>
            </a:r>
          </a:p>
          <a:p>
            <a:pPr marL="285750" indent="-285750">
              <a:lnSpc>
                <a:spcPct val="120000"/>
              </a:lnSpc>
              <a:buFont typeface="Courier New"/>
              <a:buChar char="o"/>
            </a:pPr>
            <a:r>
              <a:rPr lang="en-GB" sz="2000" dirty="0"/>
              <a:t>Use practical experience as a basis for scientific discovery</a:t>
            </a:r>
          </a:p>
          <a:p>
            <a:pPr marL="285750" indent="-285750">
              <a:lnSpc>
                <a:spcPct val="120000"/>
              </a:lnSpc>
              <a:buFont typeface="Courier New"/>
              <a:buChar char="o"/>
            </a:pPr>
            <a:r>
              <a:rPr lang="en-GB" sz="2000" dirty="0"/>
              <a:t>Trace the developments of science worldwide</a:t>
            </a:r>
          </a:p>
          <a:p>
            <a:pPr marL="285750" indent="-285750">
              <a:lnSpc>
                <a:spcPct val="120000"/>
              </a:lnSpc>
              <a:buFont typeface="Courier New"/>
              <a:buChar char="o"/>
            </a:pPr>
            <a:r>
              <a:rPr lang="en-GB" sz="2000" dirty="0"/>
              <a:t>Appreciate the relevance of historic discoveries in modern science</a:t>
            </a:r>
          </a:p>
          <a:p>
            <a:pPr marL="285750" indent="-285750">
              <a:lnSpc>
                <a:spcPct val="120000"/>
              </a:lnSpc>
              <a:buFont typeface="Courier New"/>
              <a:buChar char="o"/>
            </a:pPr>
            <a:r>
              <a:rPr lang="en-GB" sz="2000" dirty="0"/>
              <a:t>Reinforce learning through experimentation, observation and analysis</a:t>
            </a:r>
          </a:p>
          <a:p>
            <a:pPr marL="285750" indent="-285750">
              <a:lnSpc>
                <a:spcPct val="120000"/>
              </a:lnSpc>
              <a:buFont typeface="Courier New"/>
              <a:buChar char="o"/>
            </a:pPr>
            <a:r>
              <a:rPr lang="en-GB" sz="2000" dirty="0"/>
              <a:t>Explore creative and commercial applications of science</a:t>
            </a:r>
          </a:p>
          <a:p>
            <a:pPr marL="285750" indent="-285750">
              <a:lnSpc>
                <a:spcPct val="120000"/>
              </a:lnSpc>
              <a:buFont typeface="Courier New"/>
              <a:buChar char="o"/>
            </a:pPr>
            <a:r>
              <a:rPr lang="en-GB" sz="2000" dirty="0"/>
              <a:t>Recognise the importance of ethics and sustainability</a:t>
            </a:r>
          </a:p>
          <a:p>
            <a:pPr marL="285750" indent="-285750">
              <a:lnSpc>
                <a:spcPct val="120000"/>
              </a:lnSpc>
              <a:buFont typeface="Courier New"/>
              <a:buChar char="o"/>
            </a:pPr>
            <a:r>
              <a:rPr lang="en-GB" sz="2000" dirty="0"/>
              <a:t>Discover new and exciting career opportunities within science</a:t>
            </a:r>
          </a:p>
          <a:p>
            <a:endParaRPr lang="en-GB" sz="2000" dirty="0"/>
          </a:p>
        </p:txBody>
      </p:sp>
      <p:pic>
        <p:nvPicPr>
          <p:cNvPr id="9" name="Picture Placeholder 8">
            <a:extLst>
              <a:ext uri="{FF2B5EF4-FFF2-40B4-BE49-F238E27FC236}">
                <a16:creationId xmlns:a16="http://schemas.microsoft.com/office/drawing/2014/main" id="{A380F4DA-40E1-4AE4-B6BA-A9FA73A7F38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913952" y="3585241"/>
            <a:ext cx="3383739" cy="5145687"/>
          </a:xfrm>
        </p:spPr>
      </p:pic>
    </p:spTree>
    <p:extLst>
      <p:ext uri="{BB962C8B-B14F-4D97-AF65-F5344CB8AC3E}">
        <p14:creationId xmlns:p14="http://schemas.microsoft.com/office/powerpoint/2010/main" val="14038987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London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8754628" y="3585066"/>
            <a:ext cx="3568303" cy="5142792"/>
          </a:xfrm>
        </p:spPr>
      </p:pic>
      <p:sp>
        <p:nvSpPr>
          <p:cNvPr id="8" name="Text Placeholder 7"/>
          <p:cNvSpPr>
            <a:spLocks noGrp="1"/>
          </p:cNvSpPr>
          <p:nvPr>
            <p:ph type="body" sz="quarter" idx="15"/>
          </p:nvPr>
        </p:nvSpPr>
        <p:spPr/>
        <p:txBody>
          <a:bodyPr/>
          <a:lstStyle/>
          <a:p>
            <a:endParaRPr lang="en-GB"/>
          </a:p>
        </p:txBody>
      </p:sp>
      <p:sp>
        <p:nvSpPr>
          <p:cNvPr id="6" name="Picture Placeholder 5">
            <a:extLst>
              <a:ext uri="{FF2B5EF4-FFF2-40B4-BE49-F238E27FC236}">
                <a16:creationId xmlns:a16="http://schemas.microsoft.com/office/drawing/2014/main" id="{E7D2FCF5-89BD-4C11-BCC0-892C3474B6DD}"/>
              </a:ext>
            </a:extLst>
          </p:cNvPr>
          <p:cNvSpPr>
            <a:spLocks noGrp="1"/>
          </p:cNvSpPr>
          <p:nvPr>
            <p:ph type="pic" sz="quarter" idx="18"/>
          </p:nvPr>
        </p:nvSpPr>
        <p:spPr/>
      </p:sp>
      <p:sp>
        <p:nvSpPr>
          <p:cNvPr id="12" name="Picture Placeholder 11">
            <a:extLst>
              <a:ext uri="{FF2B5EF4-FFF2-40B4-BE49-F238E27FC236}">
                <a16:creationId xmlns:a16="http://schemas.microsoft.com/office/drawing/2014/main" id="{A9DEB87E-1B7D-45A9-8624-AA67799BC4EB}"/>
              </a:ext>
            </a:extLst>
          </p:cNvPr>
          <p:cNvSpPr>
            <a:spLocks noGrp="1"/>
          </p:cNvSpPr>
          <p:nvPr>
            <p:ph type="pic" sz="quarter" idx="17"/>
          </p:nvPr>
        </p:nvSpPr>
        <p:spPr/>
      </p:sp>
      <p:pic>
        <p:nvPicPr>
          <p:cNvPr id="13" name="Picture 12">
            <a:extLst>
              <a:ext uri="{FF2B5EF4-FFF2-40B4-BE49-F238E27FC236}">
                <a16:creationId xmlns:a16="http://schemas.microsoft.com/office/drawing/2014/main" id="{5CA54BC6-A477-4FA5-ACAB-BE3829AA4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306" y="5568502"/>
            <a:ext cx="2333063" cy="3159356"/>
          </a:xfrm>
          <a:prstGeom prst="rect">
            <a:avLst/>
          </a:prstGeom>
        </p:spPr>
      </p:pic>
      <p:pic>
        <p:nvPicPr>
          <p:cNvPr id="14" name="Picture 13">
            <a:extLst>
              <a:ext uri="{FF2B5EF4-FFF2-40B4-BE49-F238E27FC236}">
                <a16:creationId xmlns:a16="http://schemas.microsoft.com/office/drawing/2014/main" id="{7FD2B6E9-978D-42ED-B33F-0F8C62648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203" y="3581972"/>
            <a:ext cx="2382166" cy="1968595"/>
          </a:xfrm>
          <a:prstGeom prst="rect">
            <a:avLst/>
          </a:prstGeom>
        </p:spPr>
      </p:pic>
    </p:spTree>
    <p:extLst>
      <p:ext uri="{BB962C8B-B14F-4D97-AF65-F5344CB8AC3E}">
        <p14:creationId xmlns:p14="http://schemas.microsoft.com/office/powerpoint/2010/main" val="31408419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London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33" name="Picture Placeholder 32">
            <a:extLst>
              <a:ext uri="{FF2B5EF4-FFF2-40B4-BE49-F238E27FC236}">
                <a16:creationId xmlns:a16="http://schemas.microsoft.com/office/drawing/2014/main" id="{9C1E7690-BFDC-447F-B9C8-1960D9935F2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5823284" y="3290237"/>
            <a:ext cx="6089749" cy="5441013"/>
          </a:xfrm>
        </p:spPr>
      </p:pic>
    </p:spTree>
    <p:extLst>
      <p:ext uri="{BB962C8B-B14F-4D97-AF65-F5344CB8AC3E}">
        <p14:creationId xmlns:p14="http://schemas.microsoft.com/office/powerpoint/2010/main" val="16256822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11" name="Picture Placeholder 10">
            <a:extLst>
              <a:ext uri="{FF2B5EF4-FFF2-40B4-BE49-F238E27FC236}">
                <a16:creationId xmlns:a16="http://schemas.microsoft.com/office/drawing/2014/main" id="{E06AA5B3-2A89-4961-B92C-181C8984EFC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181474" y="3384884"/>
            <a:ext cx="4141545" cy="5017607"/>
          </a:xfr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London Trip {Year}</a:t>
            </a:r>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11" name="Picture 10">
            <a:extLst>
              <a:ext uri="{FF2B5EF4-FFF2-40B4-BE49-F238E27FC236}">
                <a16:creationId xmlns:a16="http://schemas.microsoft.com/office/drawing/2014/main" id="{33508DC5-2655-473B-AC3B-E04F59B6A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552" y="3585066"/>
            <a:ext cx="3575924" cy="5086666"/>
          </a:xfrm>
          <a:prstGeom prst="rect">
            <a:avLst/>
          </a:prstGeom>
        </p:spPr>
      </p:pic>
      <p:sp>
        <p:nvSpPr>
          <p:cNvPr id="12" name="Picture Placeholder 11">
            <a:extLst>
              <a:ext uri="{FF2B5EF4-FFF2-40B4-BE49-F238E27FC236}">
                <a16:creationId xmlns:a16="http://schemas.microsoft.com/office/drawing/2014/main" id="{F0D7A471-CB73-4E3A-ADB5-20EF23E18C9C}"/>
              </a:ext>
            </a:extLst>
          </p:cNvPr>
          <p:cNvSpPr>
            <a:spLocks noGrp="1"/>
          </p:cNvSpPr>
          <p:nvPr>
            <p:ph type="pic" sz="quarter" idx="14"/>
          </p:nvPr>
        </p:nvSpPr>
        <p:spPr/>
      </p:sp>
      <p:pic>
        <p:nvPicPr>
          <p:cNvPr id="13" name="Picture 12">
            <a:extLst>
              <a:ext uri="{FF2B5EF4-FFF2-40B4-BE49-F238E27FC236}">
                <a16:creationId xmlns:a16="http://schemas.microsoft.com/office/drawing/2014/main" id="{0ADFCDA2-356B-4642-8685-655E7D3D4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182" y="5785696"/>
            <a:ext cx="2760556" cy="2886036"/>
          </a:xfrm>
          <a:prstGeom prst="rect">
            <a:avLst/>
          </a:prstGeom>
        </p:spPr>
      </p:pic>
      <p:pic>
        <p:nvPicPr>
          <p:cNvPr id="17" name="Picture Placeholder 16">
            <a:extLst>
              <a:ext uri="{FF2B5EF4-FFF2-40B4-BE49-F238E27FC236}">
                <a16:creationId xmlns:a16="http://schemas.microsoft.com/office/drawing/2014/main" id="{7B86D31D-5334-4AF9-8F49-27687568F3C2}"/>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6161509" y="3690510"/>
            <a:ext cx="2845902" cy="2162885"/>
          </a:xfr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79" y="3087019"/>
            <a:ext cx="3819881" cy="4917076"/>
          </a:xfrm>
        </p:spPr>
        <p:txBody>
          <a:bodyPr/>
          <a:lstStyle/>
          <a:p>
            <a:pPr marL="285750" indent="-285750">
              <a:lnSpc>
                <a:spcPct val="120000"/>
              </a:lnSpc>
              <a:buFont typeface="Courier New"/>
              <a:buChar char="o"/>
            </a:pPr>
            <a:r>
              <a:rPr lang="en-GB" sz="2000" dirty="0"/>
              <a:t>West End Theatre Trip</a:t>
            </a:r>
          </a:p>
          <a:p>
            <a:pPr marL="285750" indent="-285750">
              <a:lnSpc>
                <a:spcPct val="120000"/>
              </a:lnSpc>
              <a:buFont typeface="Courier New"/>
              <a:buChar char="o"/>
            </a:pPr>
            <a:r>
              <a:rPr lang="en-GB" sz="2000" dirty="0"/>
              <a:t>London Olympic Tour</a:t>
            </a:r>
          </a:p>
          <a:p>
            <a:pPr marL="285750" indent="-285750">
              <a:lnSpc>
                <a:spcPct val="120000"/>
              </a:lnSpc>
              <a:buFont typeface="Courier New"/>
              <a:buChar char="o"/>
            </a:pPr>
            <a:r>
              <a:rPr lang="en-GB" sz="2000" dirty="0"/>
              <a:t>Imperial War Museum</a:t>
            </a:r>
          </a:p>
          <a:p>
            <a:pPr marL="285750" indent="-285750">
              <a:lnSpc>
                <a:spcPct val="120000"/>
              </a:lnSpc>
              <a:buFont typeface="Courier New"/>
              <a:buChar char="o"/>
            </a:pPr>
            <a:r>
              <a:rPr lang="en-GB" sz="2000" dirty="0"/>
              <a:t>Natural History Museum</a:t>
            </a:r>
          </a:p>
          <a:p>
            <a:pPr marL="285750" indent="-285750">
              <a:lnSpc>
                <a:spcPct val="120000"/>
              </a:lnSpc>
              <a:buFont typeface="Courier New"/>
              <a:buChar char="o"/>
            </a:pPr>
            <a:r>
              <a:rPr lang="en-GB" sz="2000" dirty="0"/>
              <a:t>Science Museum</a:t>
            </a:r>
          </a:p>
          <a:p>
            <a:pPr marL="285750" indent="-285750">
              <a:lnSpc>
                <a:spcPct val="120000"/>
              </a:lnSpc>
              <a:buFont typeface="Courier New"/>
              <a:buChar char="o"/>
            </a:pPr>
            <a:r>
              <a:rPr lang="en-GB" sz="2000" dirty="0"/>
              <a:t>Thames River Cruise </a:t>
            </a:r>
          </a:p>
          <a:p>
            <a:pPr marL="285750" indent="-285750">
              <a:lnSpc>
                <a:spcPct val="120000"/>
              </a:lnSpc>
              <a:buFont typeface="Courier New"/>
              <a:buChar char="o"/>
            </a:pPr>
            <a:r>
              <a:rPr lang="en-GB" sz="2000" dirty="0"/>
              <a:t>Tate Modern and Britain</a:t>
            </a:r>
          </a:p>
          <a:p>
            <a:pPr marL="285750" indent="-285750">
              <a:lnSpc>
                <a:spcPct val="120000"/>
              </a:lnSpc>
              <a:buFont typeface="Courier New"/>
              <a:buChar char="o"/>
            </a:pPr>
            <a:r>
              <a:rPr lang="en-GB" sz="2000" dirty="0"/>
              <a:t>Victoria and Albert Museum</a:t>
            </a:r>
          </a:p>
          <a:p>
            <a:pPr>
              <a:lnSpc>
                <a:spcPct val="100000"/>
              </a:lnSpc>
            </a:pPr>
            <a:endParaRPr lang="en-US" sz="2000" dirty="0"/>
          </a:p>
        </p:txBody>
      </p:sp>
      <p:sp>
        <p:nvSpPr>
          <p:cNvPr id="8" name="Text Placeholder 7"/>
          <p:cNvSpPr>
            <a:spLocks noGrp="1"/>
          </p:cNvSpPr>
          <p:nvPr>
            <p:ph type="body" sz="half" idx="17"/>
          </p:nvPr>
        </p:nvSpPr>
        <p:spPr>
          <a:xfrm>
            <a:off x="4785202" y="3111253"/>
            <a:ext cx="3819881" cy="5112000"/>
          </a:xfrm>
        </p:spPr>
        <p:txBody>
          <a:bodyPr/>
          <a:lstStyle/>
          <a:p>
            <a:pPr marL="285750" indent="-285750">
              <a:lnSpc>
                <a:spcPct val="120000"/>
              </a:lnSpc>
              <a:buFont typeface="Courier New"/>
              <a:buChar char="o"/>
            </a:pPr>
            <a:r>
              <a:rPr lang="en-GB" sz="2000" dirty="0"/>
              <a:t>National Gallery</a:t>
            </a:r>
          </a:p>
          <a:p>
            <a:pPr marL="285750" indent="-285750">
              <a:lnSpc>
                <a:spcPct val="120000"/>
              </a:lnSpc>
              <a:buFont typeface="Courier New"/>
              <a:buChar char="o"/>
            </a:pPr>
            <a:r>
              <a:rPr lang="en-GB" sz="2000" dirty="0"/>
              <a:t>National Portrait Gallery</a:t>
            </a:r>
          </a:p>
          <a:p>
            <a:pPr marL="285750" indent="-285750">
              <a:lnSpc>
                <a:spcPct val="120000"/>
              </a:lnSpc>
              <a:buFont typeface="Courier New"/>
              <a:buChar char="o"/>
            </a:pPr>
            <a:r>
              <a:rPr lang="en-GB" sz="2000" dirty="0"/>
              <a:t>Saatchi Gallery</a:t>
            </a:r>
          </a:p>
          <a:p>
            <a:pPr marL="285750" indent="-285750">
              <a:lnSpc>
                <a:spcPct val="120000"/>
              </a:lnSpc>
              <a:buFont typeface="Courier New"/>
              <a:buChar char="o"/>
            </a:pPr>
            <a:r>
              <a:rPr lang="en-GB" sz="2000" dirty="0"/>
              <a:t>Cabinet War Rooms</a:t>
            </a:r>
          </a:p>
          <a:p>
            <a:pPr marL="285750" indent="-285750">
              <a:lnSpc>
                <a:spcPct val="120000"/>
              </a:lnSpc>
              <a:buFont typeface="Courier New"/>
              <a:buChar char="o"/>
            </a:pPr>
            <a:r>
              <a:rPr lang="en-GB" sz="2000" dirty="0"/>
              <a:t>Florence Nightingale Museum</a:t>
            </a:r>
          </a:p>
          <a:p>
            <a:pPr marL="285750" indent="-285750">
              <a:lnSpc>
                <a:spcPct val="120000"/>
              </a:lnSpc>
              <a:buFont typeface="Courier New"/>
              <a:buChar char="o"/>
            </a:pPr>
            <a:r>
              <a:rPr lang="en-GB" sz="2000" dirty="0"/>
              <a:t>Cutty </a:t>
            </a:r>
            <a:r>
              <a:rPr lang="en-GB" sz="2000" dirty="0" err="1"/>
              <a:t>Sark</a:t>
            </a:r>
            <a:endParaRPr lang="en-GB" sz="2000" dirty="0"/>
          </a:p>
          <a:p>
            <a:pPr marL="285750" indent="-285750">
              <a:lnSpc>
                <a:spcPct val="120000"/>
              </a:lnSpc>
              <a:buFont typeface="Courier New"/>
              <a:buChar char="o"/>
            </a:pPr>
            <a:r>
              <a:rPr lang="en-GB" sz="2000" dirty="0"/>
              <a:t>British Music Experience</a:t>
            </a:r>
          </a:p>
          <a:p>
            <a:pPr marL="285750" indent="-285750">
              <a:lnSpc>
                <a:spcPct val="120000"/>
              </a:lnSpc>
              <a:buFont typeface="Courier New"/>
              <a:buChar char="o"/>
            </a:pPr>
            <a:r>
              <a:rPr lang="en-GB" sz="2000" dirty="0"/>
              <a:t>Thames Barrier Tour</a:t>
            </a:r>
          </a:p>
          <a:p>
            <a:pPr>
              <a:lnSpc>
                <a:spcPct val="100000"/>
              </a:lnSpc>
            </a:pPr>
            <a:endParaRPr lang="en-GB" sz="2000" dirty="0"/>
          </a:p>
        </p:txBody>
      </p:sp>
      <p:sp>
        <p:nvSpPr>
          <p:cNvPr id="7" name="Picture Placeholder 6">
            <a:extLst>
              <a:ext uri="{FF2B5EF4-FFF2-40B4-BE49-F238E27FC236}">
                <a16:creationId xmlns:a16="http://schemas.microsoft.com/office/drawing/2014/main" id="{EC38568A-6A2D-4928-8DAB-25944F120E71}"/>
              </a:ext>
            </a:extLst>
          </p:cNvPr>
          <p:cNvSpPr>
            <a:spLocks noGrp="1"/>
          </p:cNvSpPr>
          <p:nvPr>
            <p:ph type="pic" sz="quarter" idx="16"/>
          </p:nvPr>
        </p:nvSpPr>
        <p:spPr/>
      </p:sp>
      <p:pic>
        <p:nvPicPr>
          <p:cNvPr id="10" name="Picture 9">
            <a:extLst>
              <a:ext uri="{FF2B5EF4-FFF2-40B4-BE49-F238E27FC236}">
                <a16:creationId xmlns:a16="http://schemas.microsoft.com/office/drawing/2014/main" id="{2A30CEE3-391E-436A-A697-12390679AB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5083" y="3250932"/>
            <a:ext cx="4069533" cy="2700690"/>
          </a:xfrm>
          <a:prstGeom prst="rect">
            <a:avLst/>
          </a:prstGeom>
        </p:spPr>
      </p:pic>
      <p:pic>
        <p:nvPicPr>
          <p:cNvPr id="11" name="Picture 10">
            <a:extLst>
              <a:ext uri="{FF2B5EF4-FFF2-40B4-BE49-F238E27FC236}">
                <a16:creationId xmlns:a16="http://schemas.microsoft.com/office/drawing/2014/main" id="{1265ED7F-880F-4422-AAA8-ECCB5658FF42}"/>
              </a:ext>
            </a:extLst>
          </p:cNvPr>
          <p:cNvPicPr>
            <a:picLocks noChangeAspect="1"/>
          </p:cNvPicPr>
          <p:nvPr/>
        </p:nvPicPr>
        <p:blipFill rotWithShape="1">
          <a:blip r:embed="rId3">
            <a:extLst>
              <a:ext uri="{28A0092B-C50C-407E-A947-70E740481C1C}">
                <a14:useLocalDpi xmlns:a14="http://schemas.microsoft.com/office/drawing/2010/main" val="0"/>
              </a:ext>
            </a:extLst>
          </a:blip>
          <a:srcRect l="17491" t="-1874" r="11516"/>
          <a:stretch/>
        </p:blipFill>
        <p:spPr>
          <a:xfrm>
            <a:off x="8621971" y="6158083"/>
            <a:ext cx="4052645" cy="1622337"/>
          </a:xfrm>
          <a:prstGeom prst="rect">
            <a:avLst/>
          </a:prstGeom>
        </p:spPr>
      </p:pic>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184173" cy="5145687"/>
          </a:xfrm>
        </p:spPr>
        <p:txBody>
          <a:bodyPr/>
          <a:lstStyle/>
          <a:p>
            <a:pPr>
              <a:lnSpc>
                <a:spcPct val="120000"/>
              </a:lnSpc>
            </a:pPr>
            <a:r>
              <a:rPr lang="en-US" sz="3200" b="1" dirty="0"/>
              <a:t>What are our Politics objectives?</a:t>
            </a:r>
          </a:p>
          <a:p>
            <a:pPr marL="285750" indent="-285750">
              <a:lnSpc>
                <a:spcPct val="120000"/>
              </a:lnSpc>
              <a:buFont typeface="Courier New"/>
              <a:buChar char="o"/>
            </a:pPr>
            <a:r>
              <a:rPr lang="en-GB" sz="2000" dirty="0"/>
              <a:t>Visit the places where major political decisions have been made</a:t>
            </a:r>
          </a:p>
          <a:p>
            <a:pPr marL="285750" indent="-285750">
              <a:lnSpc>
                <a:spcPct val="120000"/>
              </a:lnSpc>
              <a:buFont typeface="Courier New"/>
              <a:buChar char="o"/>
            </a:pPr>
            <a:r>
              <a:rPr lang="en-GB" sz="2000" dirty="0"/>
              <a:t>Watch politics in action in a parliamentary debate</a:t>
            </a:r>
          </a:p>
          <a:p>
            <a:pPr marL="285750" indent="-285750">
              <a:lnSpc>
                <a:spcPct val="120000"/>
              </a:lnSpc>
              <a:buFont typeface="Courier New"/>
              <a:buChar char="o"/>
            </a:pPr>
            <a:r>
              <a:rPr lang="en-GB" sz="2000" dirty="0">
                <a:solidFill>
                  <a:srgbClr val="20C7F7"/>
                </a:solidFill>
              </a:rPr>
              <a:t>Learn how the judiciary operates at the new Supreme Court</a:t>
            </a:r>
          </a:p>
          <a:p>
            <a:pPr marL="285750" indent="-285750">
              <a:lnSpc>
                <a:spcPct val="120000"/>
              </a:lnSpc>
              <a:buFont typeface="Courier New"/>
              <a:buChar char="o"/>
            </a:pPr>
            <a:r>
              <a:rPr lang="en-GB" sz="2000" dirty="0">
                <a:solidFill>
                  <a:srgbClr val="20C7F7"/>
                </a:solidFill>
              </a:rPr>
              <a:t>Visit the impressive Thames location of City Hall</a:t>
            </a:r>
          </a:p>
          <a:p>
            <a:pPr marL="285750" indent="-285750">
              <a:lnSpc>
                <a:spcPct val="120000"/>
              </a:lnSpc>
              <a:buFont typeface="Courier New"/>
              <a:buChar char="o"/>
            </a:pPr>
            <a:r>
              <a:rPr lang="en-GB" sz="2000" dirty="0">
                <a:solidFill>
                  <a:srgbClr val="20C7F7"/>
                </a:solidFill>
              </a:rPr>
              <a:t>Take a tour of the Supreme Court</a:t>
            </a:r>
          </a:p>
          <a:p>
            <a:endParaRPr lang="en-GB" sz="2000" dirty="0"/>
          </a:p>
        </p:txBody>
      </p:sp>
      <p:sp>
        <p:nvSpPr>
          <p:cNvPr id="7" name="Picture Placeholder 6">
            <a:extLst>
              <a:ext uri="{FF2B5EF4-FFF2-40B4-BE49-F238E27FC236}">
                <a16:creationId xmlns:a16="http://schemas.microsoft.com/office/drawing/2014/main" id="{DE6537F0-E785-4E9C-8938-A38E9397259A}"/>
              </a:ext>
            </a:extLst>
          </p:cNvPr>
          <p:cNvSpPr>
            <a:spLocks noGrp="1"/>
          </p:cNvSpPr>
          <p:nvPr>
            <p:ph type="pic" sz="quarter" idx="14"/>
          </p:nvPr>
        </p:nvSpPr>
        <p:spPr/>
      </p:sp>
      <p:pic>
        <p:nvPicPr>
          <p:cNvPr id="8" name="Picture 7">
            <a:extLst>
              <a:ext uri="{FF2B5EF4-FFF2-40B4-BE49-F238E27FC236}">
                <a16:creationId xmlns:a16="http://schemas.microsoft.com/office/drawing/2014/main" id="{9EC1F164-BEB8-4084-A805-2023EF756953}"/>
              </a:ext>
            </a:extLst>
          </p:cNvPr>
          <p:cNvPicPr>
            <a:picLocks noChangeAspect="1"/>
          </p:cNvPicPr>
          <p:nvPr/>
        </p:nvPicPr>
        <p:blipFill rotWithShape="1">
          <a:blip r:embed="rId2">
            <a:extLst>
              <a:ext uri="{28A0092B-C50C-407E-A947-70E740481C1C}">
                <a14:useLocalDpi xmlns:a14="http://schemas.microsoft.com/office/drawing/2010/main" val="0"/>
              </a:ext>
            </a:extLst>
          </a:blip>
          <a:srcRect l="53573" r="5512" b="967"/>
          <a:stretch/>
        </p:blipFill>
        <p:spPr>
          <a:xfrm>
            <a:off x="8888625" y="3471289"/>
            <a:ext cx="3182782" cy="5259639"/>
          </a:xfrm>
          <a:prstGeom prst="rect">
            <a:avLst/>
          </a:prstGeom>
        </p:spPr>
      </p:pic>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Business Studies objectives?</a:t>
            </a:r>
          </a:p>
          <a:p>
            <a:pPr marL="285750" indent="-285750">
              <a:lnSpc>
                <a:spcPct val="120000"/>
              </a:lnSpc>
              <a:buFont typeface="Courier New"/>
              <a:buChar char="o"/>
            </a:pPr>
            <a:r>
              <a:rPr lang="en-GB" sz="2000" dirty="0"/>
              <a:t>Identify why London is so important to </a:t>
            </a:r>
            <a:br>
              <a:rPr lang="en-GB" sz="2000" dirty="0"/>
            </a:br>
            <a:r>
              <a:rPr lang="en-GB" sz="2000" dirty="0"/>
              <a:t>global economies</a:t>
            </a:r>
          </a:p>
          <a:p>
            <a:pPr marL="285750" indent="-285750">
              <a:lnSpc>
                <a:spcPct val="120000"/>
              </a:lnSpc>
              <a:buFont typeface="Courier New"/>
              <a:buChar char="o"/>
            </a:pPr>
            <a:r>
              <a:rPr lang="en-GB" sz="2000" dirty="0"/>
              <a:t>Investigate Coca-Cola’s marketing techniques</a:t>
            </a:r>
          </a:p>
          <a:p>
            <a:pPr marL="285750" indent="-285750">
              <a:lnSpc>
                <a:spcPct val="120000"/>
              </a:lnSpc>
              <a:buFont typeface="Courier New"/>
              <a:buChar char="o"/>
            </a:pPr>
            <a:r>
              <a:rPr lang="en-GB" sz="2000" dirty="0"/>
              <a:t>Gain insight into the workings of the Bank of England</a:t>
            </a:r>
          </a:p>
          <a:p>
            <a:pPr marL="285750" indent="-285750">
              <a:lnSpc>
                <a:spcPct val="120000"/>
              </a:lnSpc>
              <a:buFont typeface="Courier New"/>
              <a:buChar char="o"/>
            </a:pPr>
            <a:r>
              <a:rPr lang="en-GB" sz="2000" dirty="0"/>
              <a:t>Take a behind-the-scenes tour of Wembley Stadium</a:t>
            </a:r>
          </a:p>
          <a:p>
            <a:pPr marL="285750" indent="-285750">
              <a:lnSpc>
                <a:spcPct val="120000"/>
              </a:lnSpc>
              <a:buFont typeface="Courier New"/>
              <a:buChar char="o"/>
            </a:pPr>
            <a:r>
              <a:rPr lang="en-GB" sz="2000" dirty="0"/>
              <a:t>Assess the business practices of an </a:t>
            </a:r>
            <a:br>
              <a:rPr lang="en-GB" sz="2000" dirty="0"/>
            </a:br>
            <a:r>
              <a:rPr lang="en-GB" sz="2000" dirty="0"/>
              <a:t>independent brewery</a:t>
            </a:r>
          </a:p>
          <a:p>
            <a:pPr marL="285750" indent="-285750">
              <a:lnSpc>
                <a:spcPct val="120000"/>
              </a:lnSpc>
              <a:buFont typeface="Courier New"/>
              <a:buChar char="o"/>
            </a:pPr>
            <a:r>
              <a:rPr lang="en-GB" sz="2000" dirty="0"/>
              <a:t>Contrast activities in the Square Mile with Canary Wharf</a:t>
            </a:r>
          </a:p>
          <a:p>
            <a:endParaRPr lang="en-GB" sz="2000" dirty="0"/>
          </a:p>
        </p:txBody>
      </p:sp>
      <p:sp>
        <p:nvSpPr>
          <p:cNvPr id="7" name="Picture Placeholder 6">
            <a:extLst>
              <a:ext uri="{FF2B5EF4-FFF2-40B4-BE49-F238E27FC236}">
                <a16:creationId xmlns:a16="http://schemas.microsoft.com/office/drawing/2014/main" id="{DE6537F0-E785-4E9C-8938-A38E9397259A}"/>
              </a:ext>
            </a:extLst>
          </p:cNvPr>
          <p:cNvSpPr>
            <a:spLocks noGrp="1"/>
          </p:cNvSpPr>
          <p:nvPr>
            <p:ph type="pic" sz="quarter" idx="14"/>
          </p:nvPr>
        </p:nvSpPr>
        <p:spPr/>
      </p:sp>
      <p:pic>
        <p:nvPicPr>
          <p:cNvPr id="9" name="Picture 8">
            <a:extLst>
              <a:ext uri="{FF2B5EF4-FFF2-40B4-BE49-F238E27FC236}">
                <a16:creationId xmlns:a16="http://schemas.microsoft.com/office/drawing/2014/main" id="{D837A4F0-3801-4528-A3BF-FB695FBEEB0E}"/>
              </a:ext>
            </a:extLst>
          </p:cNvPr>
          <p:cNvPicPr>
            <a:picLocks noChangeAspect="1"/>
          </p:cNvPicPr>
          <p:nvPr/>
        </p:nvPicPr>
        <p:blipFill rotWithShape="1">
          <a:blip r:embed="rId2">
            <a:extLst>
              <a:ext uri="{28A0092B-C50C-407E-A947-70E740481C1C}">
                <a14:useLocalDpi xmlns:a14="http://schemas.microsoft.com/office/drawing/2010/main" val="0"/>
              </a:ext>
            </a:extLst>
          </a:blip>
          <a:srcRect t="-596" r="56277"/>
          <a:stretch/>
        </p:blipFill>
        <p:spPr>
          <a:xfrm>
            <a:off x="8888625" y="3585241"/>
            <a:ext cx="3434394" cy="5200694"/>
          </a:xfrm>
          <a:prstGeom prst="rect">
            <a:avLst/>
          </a:prstGeom>
        </p:spPr>
      </p:pic>
    </p:spTree>
    <p:extLst>
      <p:ext uri="{BB962C8B-B14F-4D97-AF65-F5344CB8AC3E}">
        <p14:creationId xmlns:p14="http://schemas.microsoft.com/office/powerpoint/2010/main" val="4216848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Geography objectives?</a:t>
            </a:r>
          </a:p>
          <a:p>
            <a:pPr marL="285750" indent="-285750">
              <a:lnSpc>
                <a:spcPct val="120000"/>
              </a:lnSpc>
              <a:buFont typeface="Courier New"/>
              <a:buChar char="o"/>
            </a:pPr>
            <a:r>
              <a:rPr lang="en-GB" sz="2000" dirty="0"/>
              <a:t>Identify characteristics of a world city</a:t>
            </a:r>
          </a:p>
          <a:p>
            <a:pPr marL="285750" indent="-285750">
              <a:lnSpc>
                <a:spcPct val="120000"/>
              </a:lnSpc>
              <a:buFont typeface="Courier New"/>
              <a:buChar char="o"/>
            </a:pPr>
            <a:r>
              <a:rPr lang="en-GB" sz="2000" dirty="0"/>
              <a:t>Investigate flagship urban development </a:t>
            </a:r>
          </a:p>
          <a:p>
            <a:pPr marL="285750" indent="-285750">
              <a:lnSpc>
                <a:spcPct val="120000"/>
              </a:lnSpc>
              <a:buFont typeface="Courier New"/>
              <a:buChar char="o"/>
            </a:pPr>
            <a:r>
              <a:rPr lang="en-GB" sz="2000" dirty="0"/>
              <a:t>Consider negative and positive effects of rebranding</a:t>
            </a:r>
          </a:p>
          <a:p>
            <a:pPr marL="285750" indent="-285750">
              <a:lnSpc>
                <a:spcPct val="120000"/>
              </a:lnSpc>
              <a:buFont typeface="Courier New"/>
              <a:buChar char="o"/>
            </a:pPr>
            <a:r>
              <a:rPr lang="en-GB" sz="2000" dirty="0"/>
              <a:t>Assess risks of urban hazards such as pollution and flooding</a:t>
            </a:r>
          </a:p>
          <a:p>
            <a:pPr marL="285750" indent="-285750">
              <a:lnSpc>
                <a:spcPct val="120000"/>
              </a:lnSpc>
              <a:buFont typeface="Courier New"/>
              <a:buChar char="o"/>
            </a:pPr>
            <a:r>
              <a:rPr lang="en-GB" sz="2000" dirty="0"/>
              <a:t>Weigh up the success of the Olympic developments</a:t>
            </a:r>
          </a:p>
          <a:p>
            <a:pPr marL="285750" indent="-285750">
              <a:lnSpc>
                <a:spcPct val="120000"/>
              </a:lnSpc>
              <a:buFont typeface="Courier New"/>
              <a:buChar char="o"/>
            </a:pPr>
            <a:r>
              <a:rPr lang="en-GB" sz="2000" dirty="0"/>
              <a:t>Identify sustainable transport initiatives</a:t>
            </a:r>
          </a:p>
          <a:p>
            <a:endParaRPr lang="en-GB" sz="2000" dirty="0"/>
          </a:p>
        </p:txBody>
      </p:sp>
      <p:pic>
        <p:nvPicPr>
          <p:cNvPr id="6" name="Picture Placeholder 5">
            <a:extLst>
              <a:ext uri="{FF2B5EF4-FFF2-40B4-BE49-F238E27FC236}">
                <a16:creationId xmlns:a16="http://schemas.microsoft.com/office/drawing/2014/main" id="{C76E7D8F-2BD5-493A-9AC2-FCD626F695C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1168" b="11168"/>
          <a:stretch>
            <a:fillRect/>
          </a:stretch>
        </p:blipFill>
        <p:spPr>
          <a:xfrm>
            <a:off x="8888625" y="3352801"/>
            <a:ext cx="3434394" cy="5378128"/>
          </a:xfrm>
        </p:spPr>
      </p:pic>
    </p:spTree>
    <p:extLst>
      <p:ext uri="{BB962C8B-B14F-4D97-AF65-F5344CB8AC3E}">
        <p14:creationId xmlns:p14="http://schemas.microsoft.com/office/powerpoint/2010/main" val="3887131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Art &amp; Design objectives?</a:t>
            </a:r>
          </a:p>
          <a:p>
            <a:pPr marL="285750" indent="-285750">
              <a:lnSpc>
                <a:spcPct val="120000"/>
              </a:lnSpc>
              <a:buFont typeface="Courier New"/>
              <a:buChar char="o"/>
            </a:pPr>
            <a:r>
              <a:rPr lang="en-GB" sz="2000" dirty="0"/>
              <a:t>Investigate the masterstrokes of famous artists</a:t>
            </a:r>
          </a:p>
          <a:p>
            <a:pPr marL="285750" indent="-285750">
              <a:lnSpc>
                <a:spcPct val="120000"/>
              </a:lnSpc>
              <a:buFont typeface="Courier New"/>
              <a:buChar char="o"/>
            </a:pPr>
            <a:r>
              <a:rPr lang="en-GB" sz="2000" dirty="0"/>
              <a:t>Track development of Art movements and their influences</a:t>
            </a:r>
          </a:p>
          <a:p>
            <a:pPr marL="285750" indent="-285750">
              <a:lnSpc>
                <a:spcPct val="120000"/>
              </a:lnSpc>
              <a:buFont typeface="Courier New"/>
              <a:buChar char="o"/>
            </a:pPr>
            <a:r>
              <a:rPr lang="en-GB" sz="2000" dirty="0"/>
              <a:t>See how major twentieth century ideas link to the past and now</a:t>
            </a:r>
          </a:p>
          <a:p>
            <a:pPr marL="285750" indent="-285750">
              <a:lnSpc>
                <a:spcPct val="120000"/>
              </a:lnSpc>
              <a:buFont typeface="Courier New"/>
              <a:buChar char="o"/>
            </a:pPr>
            <a:r>
              <a:rPr lang="en-GB" sz="2000" dirty="0"/>
              <a:t>Experience modern architecture in an urban context</a:t>
            </a:r>
          </a:p>
          <a:p>
            <a:pPr marL="285750" indent="-285750">
              <a:lnSpc>
                <a:spcPct val="120000"/>
              </a:lnSpc>
              <a:buFont typeface="Courier New"/>
              <a:buChar char="o"/>
            </a:pPr>
            <a:r>
              <a:rPr lang="en-GB" sz="2000" dirty="0"/>
              <a:t>Investigate photography, ceramics or textiles</a:t>
            </a:r>
          </a:p>
          <a:p>
            <a:pPr marL="285750" indent="-285750">
              <a:lnSpc>
                <a:spcPct val="120000"/>
              </a:lnSpc>
              <a:buFont typeface="Courier New"/>
              <a:buChar char="o"/>
            </a:pPr>
            <a:r>
              <a:rPr lang="en-GB" sz="2000" dirty="0"/>
              <a:t>Identify street art and urban street design</a:t>
            </a:r>
          </a:p>
          <a:p>
            <a:endParaRPr lang="en-GB" sz="2000" dirty="0"/>
          </a:p>
        </p:txBody>
      </p:sp>
      <p:sp>
        <p:nvSpPr>
          <p:cNvPr id="7" name="Picture Placeholder 6">
            <a:extLst>
              <a:ext uri="{FF2B5EF4-FFF2-40B4-BE49-F238E27FC236}">
                <a16:creationId xmlns:a16="http://schemas.microsoft.com/office/drawing/2014/main" id="{F643615B-BEF2-48E1-91DA-ADCBB42B1A1F}"/>
              </a:ext>
            </a:extLst>
          </p:cNvPr>
          <p:cNvSpPr>
            <a:spLocks noGrp="1"/>
          </p:cNvSpPr>
          <p:nvPr>
            <p:ph type="pic" sz="quarter" idx="14"/>
          </p:nvPr>
        </p:nvSpPr>
        <p:spPr/>
      </p:sp>
      <p:pic>
        <p:nvPicPr>
          <p:cNvPr id="8" name="Picture 7">
            <a:extLst>
              <a:ext uri="{FF2B5EF4-FFF2-40B4-BE49-F238E27FC236}">
                <a16:creationId xmlns:a16="http://schemas.microsoft.com/office/drawing/2014/main" id="{1F99158F-2E90-4D58-B6C4-55F09BE25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786" y="3585241"/>
            <a:ext cx="3434745" cy="5145687"/>
          </a:xfrm>
          <a:prstGeom prst="rect">
            <a:avLst/>
          </a:prstGeom>
        </p:spPr>
      </p:pic>
    </p:spTree>
    <p:extLst>
      <p:ext uri="{BB962C8B-B14F-4D97-AF65-F5344CB8AC3E}">
        <p14:creationId xmlns:p14="http://schemas.microsoft.com/office/powerpoint/2010/main" val="2972018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English objectives?</a:t>
            </a:r>
          </a:p>
          <a:p>
            <a:pPr marL="285750" indent="-285750">
              <a:lnSpc>
                <a:spcPct val="120000"/>
              </a:lnSpc>
              <a:buFont typeface="Courier New"/>
              <a:buChar char="o"/>
            </a:pPr>
            <a:r>
              <a:rPr lang="en-GB" sz="2000" dirty="0"/>
              <a:t>Explore how texts relate to their historical contexts</a:t>
            </a:r>
          </a:p>
          <a:p>
            <a:pPr marL="285750" indent="-285750">
              <a:lnSpc>
                <a:spcPct val="120000"/>
              </a:lnSpc>
              <a:buFont typeface="Courier New"/>
              <a:buChar char="o"/>
            </a:pPr>
            <a:r>
              <a:rPr lang="en-GB" sz="2000" dirty="0"/>
              <a:t>Engage with the world of literature beyond the classroom</a:t>
            </a:r>
          </a:p>
          <a:p>
            <a:pPr marL="285750" indent="-285750">
              <a:lnSpc>
                <a:spcPct val="120000"/>
              </a:lnSpc>
              <a:buFont typeface="Courier New"/>
              <a:buChar char="o"/>
            </a:pPr>
            <a:r>
              <a:rPr lang="en-GB" sz="2000" dirty="0"/>
              <a:t>Appreciate the heritage of the English language</a:t>
            </a:r>
          </a:p>
          <a:p>
            <a:pPr marL="285750" indent="-285750">
              <a:lnSpc>
                <a:spcPct val="120000"/>
              </a:lnSpc>
              <a:buFont typeface="Courier New"/>
              <a:buChar char="o"/>
            </a:pPr>
            <a:r>
              <a:rPr lang="en-GB" sz="2000" dirty="0"/>
              <a:t>Evaluate and respond constructively to performances</a:t>
            </a:r>
          </a:p>
          <a:p>
            <a:pPr marL="285750" indent="-285750">
              <a:lnSpc>
                <a:spcPct val="120000"/>
              </a:lnSpc>
              <a:buFont typeface="Courier New"/>
              <a:buChar char="o"/>
            </a:pPr>
            <a:r>
              <a:rPr lang="en-GB" sz="2000" dirty="0"/>
              <a:t>Gain inspiration and motivation for creative writing</a:t>
            </a:r>
          </a:p>
          <a:p>
            <a:pPr marL="285750" indent="-285750">
              <a:lnSpc>
                <a:spcPct val="120000"/>
              </a:lnSpc>
              <a:buFont typeface="Courier New"/>
              <a:buChar char="o"/>
            </a:pPr>
            <a:r>
              <a:rPr lang="en-GB" sz="2000" dirty="0"/>
              <a:t>Discover a renewed passion for English literature</a:t>
            </a:r>
          </a:p>
          <a:p>
            <a:endParaRPr lang="en-GB" sz="2000" dirty="0"/>
          </a:p>
        </p:txBody>
      </p:sp>
      <p:sp>
        <p:nvSpPr>
          <p:cNvPr id="7" name="Picture Placeholder 6">
            <a:extLst>
              <a:ext uri="{FF2B5EF4-FFF2-40B4-BE49-F238E27FC236}">
                <a16:creationId xmlns:a16="http://schemas.microsoft.com/office/drawing/2014/main" id="{F643615B-BEF2-48E1-91DA-ADCBB42B1A1F}"/>
              </a:ext>
            </a:extLst>
          </p:cNvPr>
          <p:cNvSpPr>
            <a:spLocks noGrp="1"/>
          </p:cNvSpPr>
          <p:nvPr>
            <p:ph type="pic" sz="quarter" idx="14"/>
          </p:nvPr>
        </p:nvSpPr>
        <p:spPr/>
      </p:sp>
      <p:pic>
        <p:nvPicPr>
          <p:cNvPr id="9" name="Picture 8">
            <a:extLst>
              <a:ext uri="{FF2B5EF4-FFF2-40B4-BE49-F238E27FC236}">
                <a16:creationId xmlns:a16="http://schemas.microsoft.com/office/drawing/2014/main" id="{322E97E0-059F-4205-8C77-740680B7D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518" y="3585241"/>
            <a:ext cx="3324608" cy="4990030"/>
          </a:xfrm>
          <a:prstGeom prst="rect">
            <a:avLst/>
          </a:prstGeom>
        </p:spPr>
      </p:pic>
    </p:spTree>
    <p:extLst>
      <p:ext uri="{BB962C8B-B14F-4D97-AF65-F5344CB8AC3E}">
        <p14:creationId xmlns:p14="http://schemas.microsoft.com/office/powerpoint/2010/main" val="317904630"/>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648</Words>
  <Application>Microsoft Office PowerPoint</Application>
  <PresentationFormat>Custom</PresentationFormat>
  <Paragraphs>106</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Light</vt:lpstr>
      <vt:lpstr>Avenir Next</vt:lpstr>
      <vt:lpstr>Avenir Next Demi Bold</vt:lpstr>
      <vt:lpstr>Avenir Next Ultra Light</vt:lpstr>
      <vt:lpstr>Avenir Roman</vt:lpstr>
      <vt:lpstr>Courier New</vt:lpstr>
      <vt:lpstr>Lato</vt:lpstr>
      <vt:lpstr>White</vt:lpstr>
      <vt:lpstr>Your London Tour {Year}</vt:lpstr>
      <vt:lpstr>London Trip {Year}</vt:lpstr>
      <vt:lpstr>London Trip {Year}</vt:lpstr>
      <vt:lpstr>Where will we visit?</vt:lpstr>
      <vt:lpstr>London Trip {Year}</vt:lpstr>
      <vt:lpstr>London Trip {Year}</vt:lpstr>
      <vt:lpstr>London Trip {Year}</vt:lpstr>
      <vt:lpstr>London Trip {Year}</vt:lpstr>
      <vt:lpstr>London Trip {Year}</vt:lpstr>
      <vt:lpstr>London Trip {Year}</vt:lpstr>
      <vt:lpstr>London Trip {Year}</vt:lpstr>
      <vt:lpstr>London Trip {Year}</vt:lpstr>
      <vt:lpstr>London Trip {Year}</vt:lpstr>
      <vt:lpstr>London Trip {Year}</vt:lpstr>
      <vt:lpstr>London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Kaththea Kendall</cp:lastModifiedBy>
  <cp:revision>50</cp:revision>
  <dcterms:modified xsi:type="dcterms:W3CDTF">2018-04-30T13:26:18Z</dcterms:modified>
</cp:coreProperties>
</file>